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51.jpeg" ContentType="image/jpeg"/>
  <Override PartName="/ppt/media/image9.png" ContentType="image/png"/>
  <Override PartName="/ppt/media/image8.wmf" ContentType="image/x-wmf"/>
  <Override PartName="/ppt/media/image57.png" ContentType="image/png"/>
  <Override PartName="/ppt/media/image12.wmf" ContentType="image/x-wmf"/>
  <Override PartName="/ppt/media/image1.png" ContentType="image/png"/>
  <Override PartName="/ppt/media/image58.png" ContentType="image/png"/>
  <Override PartName="/ppt/media/image13.wmf" ContentType="image/x-wmf"/>
  <Override PartName="/ppt/media/image2.png" ContentType="image/png"/>
  <Override PartName="/ppt/media/image59.png" ContentType="image/pn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wmf" ContentType="image/x-wmf"/>
  <Override PartName="/ppt/media/image61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63.jpeg" ContentType="image/jpeg"/>
  <Override PartName="/ppt/media/image16.png" ContentType="image/png"/>
  <Override PartName="/ppt/media/image24.jpeg" ContentType="image/jpeg"/>
  <Override PartName="/ppt/media/image17.png" ContentType="image/png"/>
  <Override PartName="/ppt/media/image18.jpeg" ContentType="image/jpeg"/>
  <Override PartName="/ppt/media/image19.jpeg" ContentType="image/jpeg"/>
  <Override PartName="/ppt/media/image20.jpeg" ContentType="image/jpeg"/>
  <Override PartName="/ppt/media/image54.png" ContentType="image/png"/>
  <Override PartName="/ppt/media/image21.jpeg" ContentType="image/jpeg"/>
  <Override PartName="/ppt/media/image22.jpeg" ContentType="image/jpeg"/>
  <Override PartName="/ppt/media/image23.jpeg" ContentType="image/jpeg"/>
  <Override PartName="/ppt/media/image27.png" ContentType="image/png"/>
  <Override PartName="/ppt/media/image25.jpeg" ContentType="image/jpeg"/>
  <Override PartName="/ppt/media/image37.png" ContentType="image/png"/>
  <Override PartName="/ppt/media/image26.jpeg" ContentType="image/jpeg"/>
  <Override PartName="/ppt/media/image28.png" ContentType="image/png"/>
  <Override PartName="/ppt/media/image32.png" ContentType="image/png"/>
  <Override PartName="/ppt/media/image30.jpeg" ContentType="image/jpeg"/>
  <Override PartName="/ppt/media/image31.jpeg" ContentType="image/jpeg"/>
  <Override PartName="/ppt/media/image48.jpeg" ContentType="image/jpeg"/>
  <Override PartName="/ppt/media/image33.png" ContentType="image/png"/>
  <Override PartName="/ppt/media/image34.png" ContentType="image/png"/>
  <Override PartName="/ppt/media/image65.jpeg" ContentType="image/jpeg"/>
  <Override PartName="/ppt/media/image36.png" ContentType="image/png"/>
  <Override PartName="/ppt/media/image38.png" ContentType="image/png"/>
  <Override PartName="/ppt/media/image39.png" ContentType="image/png"/>
  <Override PartName="/ppt/media/image42.jpeg" ContentType="image/jpeg"/>
  <Override PartName="/ppt/media/image40.png" ContentType="image/png"/>
  <Override PartName="/ppt/media/image41.jpeg" ContentType="image/jpeg"/>
  <Override PartName="/ppt/media/image50.png" ContentType="image/png"/>
  <Override PartName="/ppt/media/image43.jpeg" ContentType="image/jpeg"/>
  <Override PartName="/ppt/media/image60.png" ContentType="image/png"/>
  <Override PartName="/ppt/media/image44.jpeg" ContentType="image/jpeg"/>
  <Override PartName="/ppt/media/image46.jpeg" ContentType="image/jpeg"/>
  <Override PartName="/ppt/media/image47.png" ContentType="image/png"/>
  <Override PartName="/ppt/media/image49.jpeg" ContentType="image/jpeg"/>
  <Override PartName="/ppt/media/image52.png" ContentType="image/png"/>
  <Override PartName="/ppt/media/image53.png" ContentType="image/png"/>
  <Override PartName="/ppt/media/image55.png" ContentType="image/png"/>
  <Override PartName="/ppt/media/image56.png" ContentType="image/png"/>
  <Override PartName="/ppt/media/image62.jpeg" ContentType="image/jpeg"/>
  <Override PartName="/ppt/media/image64.jpeg" ContentType="image/jpeg"/>
  <Override PartName="/ppt/media/image66.jpeg" ContentType="image/jpe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E7E3CC6-3282-4C09-A698-1BBD71C15AF9}" type="slidenum">
              <a:rPr b="0" lang="pt-BR" sz="1400" spc="-1" strike="noStrike">
                <a:latin typeface="Times New Roman"/>
              </a:rPr>
              <a:t>1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3884760" y="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92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Imagem2" descr=""/>
          <p:cNvPicPr/>
          <p:nvPr/>
        </p:nvPicPr>
        <p:blipFill>
          <a:blip r:embed="rId2"/>
          <a:srcRect l="0" t="0" r="0" b="44287"/>
          <a:stretch/>
        </p:blipFill>
        <p:spPr>
          <a:xfrm>
            <a:off x="4935600" y="223920"/>
            <a:ext cx="4069440" cy="3254760"/>
          </a:xfrm>
          <a:prstGeom prst="rect">
            <a:avLst/>
          </a:prstGeom>
          <a:ln w="9360">
            <a:noFill/>
          </a:ln>
        </p:spPr>
      </p:pic>
      <p:pic>
        <p:nvPicPr>
          <p:cNvPr id="2" name="Imagem1" descr=""/>
          <p:cNvPicPr/>
          <p:nvPr/>
        </p:nvPicPr>
        <p:blipFill>
          <a:blip r:embed="rId3"/>
          <a:stretch/>
        </p:blipFill>
        <p:spPr>
          <a:xfrm>
            <a:off x="5249880" y="3587760"/>
            <a:ext cx="3394440" cy="2524680"/>
          </a:xfrm>
          <a:prstGeom prst="rect">
            <a:avLst/>
          </a:prstGeom>
          <a:ln w="936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1009440"/>
            <a:ext cx="9144000" cy="1440"/>
          </a:xfrm>
          <a:prstGeom prst="line">
            <a:avLst/>
          </a:prstGeom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8980560" y="515880"/>
            <a:ext cx="87840" cy="8784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 flipH="1">
            <a:off x="8026560" y="517680"/>
            <a:ext cx="86400" cy="8640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"/>
          <p:cNvSpPr/>
          <p:nvPr/>
        </p:nvSpPr>
        <p:spPr>
          <a:xfrm>
            <a:off x="0" y="6434280"/>
            <a:ext cx="914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Imagem1" descr=""/>
          <p:cNvPicPr/>
          <p:nvPr/>
        </p:nvPicPr>
        <p:blipFill>
          <a:blip r:embed="rId2"/>
          <a:stretch/>
        </p:blipFill>
        <p:spPr>
          <a:xfrm>
            <a:off x="106200" y="42840"/>
            <a:ext cx="870480" cy="869040"/>
          </a:xfrm>
          <a:prstGeom prst="rect">
            <a:avLst/>
          </a:prstGeom>
          <a:ln w="9360">
            <a:noFill/>
          </a:ln>
        </p:spPr>
      </p:pic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 1"/>
          <p:cNvSpPr/>
          <p:nvPr/>
        </p:nvSpPr>
        <p:spPr>
          <a:xfrm>
            <a:off x="0" y="1009440"/>
            <a:ext cx="9144000" cy="1440"/>
          </a:xfrm>
          <a:prstGeom prst="line">
            <a:avLst/>
          </a:prstGeom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8980560" y="515880"/>
            <a:ext cx="87840" cy="8784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3"/>
          <p:cNvSpPr/>
          <p:nvPr/>
        </p:nvSpPr>
        <p:spPr>
          <a:xfrm flipH="1">
            <a:off x="8026560" y="517680"/>
            <a:ext cx="86400" cy="8640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4"/>
          <p:cNvSpPr/>
          <p:nvPr/>
        </p:nvSpPr>
        <p:spPr>
          <a:xfrm>
            <a:off x="0" y="6434280"/>
            <a:ext cx="914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Imagem1" descr=""/>
          <p:cNvPicPr/>
          <p:nvPr/>
        </p:nvPicPr>
        <p:blipFill>
          <a:blip r:embed="rId2"/>
          <a:stretch/>
        </p:blipFill>
        <p:spPr>
          <a:xfrm>
            <a:off x="106200" y="42840"/>
            <a:ext cx="870480" cy="869040"/>
          </a:xfrm>
          <a:prstGeom prst="rect">
            <a:avLst/>
          </a:prstGeom>
          <a:ln w="9360">
            <a:noFill/>
          </a:ln>
        </p:spPr>
      </p:pic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ne 1"/>
          <p:cNvSpPr/>
          <p:nvPr/>
        </p:nvSpPr>
        <p:spPr>
          <a:xfrm>
            <a:off x="0" y="1009440"/>
            <a:ext cx="9144000" cy="1440"/>
          </a:xfrm>
          <a:prstGeom prst="line">
            <a:avLst/>
          </a:prstGeom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8980560" y="515880"/>
            <a:ext cx="87840" cy="8784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 flipH="1">
            <a:off x="8026560" y="517680"/>
            <a:ext cx="86400" cy="8640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0" y="6434280"/>
            <a:ext cx="914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Imagem1" descr=""/>
          <p:cNvPicPr/>
          <p:nvPr/>
        </p:nvPicPr>
        <p:blipFill>
          <a:blip r:embed="rId2"/>
          <a:stretch/>
        </p:blipFill>
        <p:spPr>
          <a:xfrm>
            <a:off x="106200" y="42840"/>
            <a:ext cx="870480" cy="869040"/>
          </a:xfrm>
          <a:prstGeom prst="rect">
            <a:avLst/>
          </a:prstGeom>
          <a:ln w="9360">
            <a:noFill/>
          </a:ln>
        </p:spPr>
      </p:pic>
      <p:sp>
        <p:nvSpPr>
          <p:cNvPr id="132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jpe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jpeg"/><Relationship Id="rId7" Type="http://schemas.openxmlformats.org/officeDocument/2006/relationships/image" Target="../media/image65.jpeg"/><Relationship Id="rId8" Type="http://schemas.openxmlformats.org/officeDocument/2006/relationships/image" Target="../media/image66.jpe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99960" y="2124000"/>
            <a:ext cx="4269240" cy="1491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Lógica de programação aplicada à criação e análise da forma 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604800" y="3473280"/>
            <a:ext cx="3935880" cy="586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1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Aula 01 - Introdução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1230480" y="6086520"/>
            <a:ext cx="183240" cy="33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4"/>
          <p:cNvSpPr/>
          <p:nvPr/>
        </p:nvSpPr>
        <p:spPr>
          <a:xfrm>
            <a:off x="1355760" y="6130800"/>
            <a:ext cx="184680" cy="33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5"/>
          <p:cNvSpPr/>
          <p:nvPr/>
        </p:nvSpPr>
        <p:spPr>
          <a:xfrm>
            <a:off x="188280" y="5965920"/>
            <a:ext cx="1884240" cy="27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>
              <a:lnSpc>
                <a:spcPct val="130000"/>
              </a:lnSpc>
            </a:pPr>
            <a:r>
              <a:rPr b="0" lang="pt-BR" sz="1200" spc="-1" strike="noStrike">
                <a:solidFill>
                  <a:srgbClr val="be9a07"/>
                </a:solidFill>
                <a:latin typeface="Arial"/>
                <a:ea typeface="DejaVu Sans"/>
              </a:rPr>
              <a:t>fernando.ribeiro@ufba.br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73080" y="5759280"/>
            <a:ext cx="1927800" cy="23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360" bIns="36360"/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206f94"/>
                </a:solidFill>
                <a:latin typeface="Arial"/>
                <a:ea typeface="DejaVu Sans"/>
              </a:rPr>
              <a:t>Fernando Ferraz Ribeiro</a:t>
            </a:r>
            <a:r>
              <a:rPr b="0" lang="pt-BR" sz="1100" spc="-1" strike="noStrike">
                <a:solidFill>
                  <a:srgbClr val="206f94"/>
                </a:solidFill>
                <a:latin typeface="Bernard MT Condensed"/>
                <a:ea typeface="DejaVu Sans"/>
              </a:rPr>
              <a:t> 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181" name="CustomShape 7"/>
          <p:cNvSpPr/>
          <p:nvPr/>
        </p:nvSpPr>
        <p:spPr>
          <a:xfrm>
            <a:off x="746280" y="487440"/>
            <a:ext cx="3520080" cy="1371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be9a07"/>
                </a:solidFill>
                <a:latin typeface="Calibri"/>
                <a:ea typeface="DejaVu Sans"/>
              </a:rPr>
              <a:t>"If you want to teach people a new way of thinking, don't bother trying to teach them. Instead, give them a tool, the use of which will lead to new ways of thinking."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be9a07"/>
                </a:solidFill>
                <a:latin typeface="Calibri"/>
                <a:ea typeface="DejaVu Sans"/>
              </a:rPr>
              <a:t>(R. Buckminster Fuller)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182" name="Imagem1" descr=""/>
          <p:cNvPicPr/>
          <p:nvPr/>
        </p:nvPicPr>
        <p:blipFill>
          <a:blip r:embed="rId1"/>
          <a:stretch/>
        </p:blipFill>
        <p:spPr>
          <a:xfrm>
            <a:off x="2003400" y="4299120"/>
            <a:ext cx="1107000" cy="1107000"/>
          </a:xfrm>
          <a:prstGeom prst="rect">
            <a:avLst/>
          </a:prstGeom>
          <a:ln w="9360">
            <a:noFill/>
          </a:ln>
        </p:spPr>
      </p:pic>
      <p:sp>
        <p:nvSpPr>
          <p:cNvPr id="183" name="CustomShape 8"/>
          <p:cNvSpPr/>
          <p:nvPr/>
        </p:nvSpPr>
        <p:spPr>
          <a:xfrm>
            <a:off x="457200" y="6245280"/>
            <a:ext cx="2130840" cy="47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19/05/2017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11240" y="1390680"/>
            <a:ext cx="498060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Imagem2" descr=""/>
          <p:cNvPicPr/>
          <p:nvPr/>
        </p:nvPicPr>
        <p:blipFill>
          <a:blip r:embed="rId1"/>
          <a:stretch/>
        </p:blipFill>
        <p:spPr>
          <a:xfrm>
            <a:off x="225360" y="3436920"/>
            <a:ext cx="4642200" cy="2864520"/>
          </a:xfrm>
          <a:prstGeom prst="rect">
            <a:avLst/>
          </a:prstGeom>
          <a:ln w="9360">
            <a:noFill/>
          </a:ln>
        </p:spPr>
      </p:pic>
      <p:pic>
        <p:nvPicPr>
          <p:cNvPr id="237" name="Imagem1" descr=""/>
          <p:cNvPicPr/>
          <p:nvPr/>
        </p:nvPicPr>
        <p:blipFill>
          <a:blip r:embed="rId2"/>
          <a:stretch/>
        </p:blipFill>
        <p:spPr>
          <a:xfrm>
            <a:off x="5400720" y="3676680"/>
            <a:ext cx="3547080" cy="2730960"/>
          </a:xfrm>
          <a:prstGeom prst="rect">
            <a:avLst/>
          </a:prstGeom>
          <a:ln w="9360">
            <a:noFill/>
          </a:ln>
        </p:spPr>
      </p:pic>
      <p:pic>
        <p:nvPicPr>
          <p:cNvPr id="238" name="Imagem4" descr=""/>
          <p:cNvPicPr/>
          <p:nvPr/>
        </p:nvPicPr>
        <p:blipFill>
          <a:blip r:embed="rId3"/>
          <a:stretch/>
        </p:blipFill>
        <p:spPr>
          <a:xfrm>
            <a:off x="5961240" y="1143000"/>
            <a:ext cx="2618280" cy="2373840"/>
          </a:xfrm>
          <a:prstGeom prst="rect">
            <a:avLst/>
          </a:prstGeom>
          <a:ln w="9360">
            <a:noFill/>
          </a:ln>
        </p:spPr>
      </p:pic>
      <p:pic>
        <p:nvPicPr>
          <p:cNvPr id="239" name="Imagem3" descr=""/>
          <p:cNvPicPr/>
          <p:nvPr/>
        </p:nvPicPr>
        <p:blipFill>
          <a:blip r:embed="rId4"/>
          <a:stretch/>
        </p:blipFill>
        <p:spPr>
          <a:xfrm>
            <a:off x="98280" y="1098720"/>
            <a:ext cx="4755240" cy="2300760"/>
          </a:xfrm>
          <a:prstGeom prst="rect">
            <a:avLst/>
          </a:prstGeom>
          <a:ln w="9360"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1174680" y="31752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EF8F8CD4-1C88-4F13-8DEC-BFE059A362F8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168560" y="225360"/>
            <a:ext cx="6664680" cy="503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História da Programação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562960" y="365040"/>
            <a:ext cx="422640" cy="35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Imagem4" descr=""/>
          <p:cNvPicPr/>
          <p:nvPr/>
        </p:nvPicPr>
        <p:blipFill>
          <a:blip r:embed="rId1"/>
          <a:stretch/>
        </p:blipFill>
        <p:spPr>
          <a:xfrm>
            <a:off x="887400" y="4667400"/>
            <a:ext cx="763920" cy="765720"/>
          </a:xfrm>
          <a:prstGeom prst="rect">
            <a:avLst/>
          </a:prstGeom>
          <a:ln w="9360">
            <a:noFill/>
          </a:ln>
        </p:spPr>
      </p:pic>
      <p:pic>
        <p:nvPicPr>
          <p:cNvPr id="247" name="Imagem5" descr=""/>
          <p:cNvPicPr/>
          <p:nvPr/>
        </p:nvPicPr>
        <p:blipFill>
          <a:blip r:embed="rId2"/>
          <a:stretch/>
        </p:blipFill>
        <p:spPr>
          <a:xfrm>
            <a:off x="2571840" y="4667400"/>
            <a:ext cx="641880" cy="763920"/>
          </a:xfrm>
          <a:prstGeom prst="rect">
            <a:avLst/>
          </a:prstGeom>
          <a:ln w="9360"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596880" y="5502240"/>
            <a:ext cx="1344960" cy="57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Ada Lovelace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(1815-1852)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2101680" y="5502240"/>
            <a:ext cx="1745280" cy="61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Charles Babbage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(1792-1871)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0" name="Imagem2" descr=""/>
          <p:cNvPicPr/>
          <p:nvPr/>
        </p:nvPicPr>
        <p:blipFill>
          <a:blip r:embed="rId3"/>
          <a:stretch/>
        </p:blipFill>
        <p:spPr>
          <a:xfrm>
            <a:off x="3768840" y="1627200"/>
            <a:ext cx="903960" cy="946800"/>
          </a:xfrm>
          <a:prstGeom prst="rect">
            <a:avLst/>
          </a:prstGeom>
          <a:ln w="9360">
            <a:noFill/>
          </a:ln>
        </p:spPr>
      </p:pic>
      <p:sp>
        <p:nvSpPr>
          <p:cNvPr id="251" name="CustomShape 5"/>
          <p:cNvSpPr/>
          <p:nvPr/>
        </p:nvSpPr>
        <p:spPr>
          <a:xfrm>
            <a:off x="3692520" y="2635200"/>
            <a:ext cx="1344960" cy="57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Blaise Pascal (1623-1662)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52" name="Imagem1" descr=""/>
          <p:cNvPicPr/>
          <p:nvPr/>
        </p:nvPicPr>
        <p:blipFill>
          <a:blip r:embed="rId4"/>
          <a:stretch/>
        </p:blipFill>
        <p:spPr>
          <a:xfrm>
            <a:off x="5419800" y="1627200"/>
            <a:ext cx="827640" cy="1046520"/>
          </a:xfrm>
          <a:prstGeom prst="rect">
            <a:avLst/>
          </a:prstGeom>
          <a:ln w="9360">
            <a:noFill/>
          </a:ln>
        </p:spPr>
      </p:pic>
      <p:sp>
        <p:nvSpPr>
          <p:cNvPr id="253" name="CustomShape 6"/>
          <p:cNvSpPr/>
          <p:nvPr/>
        </p:nvSpPr>
        <p:spPr>
          <a:xfrm>
            <a:off x="263520" y="1022400"/>
            <a:ext cx="3821760" cy="459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206f94"/>
                </a:solidFill>
                <a:latin typeface="Calibri"/>
                <a:ea typeface="DejaVu Sans"/>
              </a:rPr>
              <a:t>Precursores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263520" y="4086360"/>
            <a:ext cx="3821760" cy="459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206f94"/>
                </a:solidFill>
                <a:latin typeface="Calibri"/>
                <a:ea typeface="DejaVu Sans"/>
              </a:rPr>
              <a:t>O Motor Analítico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5" name="Imagem3" descr=""/>
          <p:cNvPicPr/>
          <p:nvPr/>
        </p:nvPicPr>
        <p:blipFill>
          <a:blip r:embed="rId5"/>
          <a:stretch/>
        </p:blipFill>
        <p:spPr>
          <a:xfrm>
            <a:off x="806400" y="1625760"/>
            <a:ext cx="1060920" cy="945000"/>
          </a:xfrm>
          <a:prstGeom prst="rect">
            <a:avLst/>
          </a:prstGeom>
          <a:ln w="9360">
            <a:noFill/>
          </a:ln>
        </p:spPr>
      </p:pic>
      <p:sp>
        <p:nvSpPr>
          <p:cNvPr id="256" name="CustomShape 8"/>
          <p:cNvSpPr/>
          <p:nvPr/>
        </p:nvSpPr>
        <p:spPr>
          <a:xfrm>
            <a:off x="719280" y="2612880"/>
            <a:ext cx="1343520" cy="82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Máquina de  Anticítera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(87 AC)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57" name="CustomShape 9"/>
          <p:cNvSpPr/>
          <p:nvPr/>
        </p:nvSpPr>
        <p:spPr>
          <a:xfrm>
            <a:off x="5129280" y="2674800"/>
            <a:ext cx="1553040" cy="82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Gottfried Wilhelm Leibniz (1646-1726)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58" name="Imagem6" descr=""/>
          <p:cNvPicPr/>
          <p:nvPr/>
        </p:nvPicPr>
        <p:blipFill>
          <a:blip r:embed="rId6"/>
          <a:stretch/>
        </p:blipFill>
        <p:spPr>
          <a:xfrm>
            <a:off x="2440080" y="1633680"/>
            <a:ext cx="718200" cy="876960"/>
          </a:xfrm>
          <a:prstGeom prst="rect">
            <a:avLst/>
          </a:prstGeom>
          <a:ln w="9360">
            <a:noFill/>
          </a:ln>
        </p:spPr>
      </p:pic>
      <p:sp>
        <p:nvSpPr>
          <p:cNvPr id="259" name="CustomShape 10"/>
          <p:cNvSpPr/>
          <p:nvPr/>
        </p:nvSpPr>
        <p:spPr>
          <a:xfrm>
            <a:off x="2139840" y="2673360"/>
            <a:ext cx="1344960" cy="82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Wilhelm Schickard (1592-1635)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60" name="Imagem7" descr=""/>
          <p:cNvPicPr/>
          <p:nvPr/>
        </p:nvPicPr>
        <p:blipFill>
          <a:blip r:embed="rId7"/>
          <a:srcRect l="0" t="0" r="0" b="19758"/>
          <a:stretch/>
        </p:blipFill>
        <p:spPr>
          <a:xfrm>
            <a:off x="7221600" y="1627200"/>
            <a:ext cx="862560" cy="1045080"/>
          </a:xfrm>
          <a:prstGeom prst="rect">
            <a:avLst/>
          </a:prstGeom>
          <a:ln w="9360">
            <a:noFill/>
          </a:ln>
        </p:spPr>
      </p:pic>
      <p:sp>
        <p:nvSpPr>
          <p:cNvPr id="261" name="CustomShape 11"/>
          <p:cNvSpPr/>
          <p:nvPr/>
        </p:nvSpPr>
        <p:spPr>
          <a:xfrm>
            <a:off x="6651720" y="2755800"/>
            <a:ext cx="2127600" cy="91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Joseph Marie Jacquard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(1752-1834)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12"/>
          <p:cNvSpPr/>
          <p:nvPr/>
        </p:nvSpPr>
        <p:spPr>
          <a:xfrm>
            <a:off x="541440" y="1481040"/>
            <a:ext cx="6117120" cy="213264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3"/>
          <p:cNvSpPr/>
          <p:nvPr/>
        </p:nvSpPr>
        <p:spPr>
          <a:xfrm>
            <a:off x="541440" y="3622680"/>
            <a:ext cx="6117120" cy="33696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Calculadoras Mecânicas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4" name="CustomShape 14"/>
          <p:cNvSpPr/>
          <p:nvPr/>
        </p:nvSpPr>
        <p:spPr>
          <a:xfrm>
            <a:off x="6780240" y="1479600"/>
            <a:ext cx="1848240" cy="238644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5"/>
          <p:cNvSpPr/>
          <p:nvPr/>
        </p:nvSpPr>
        <p:spPr>
          <a:xfrm>
            <a:off x="6780240" y="3868560"/>
            <a:ext cx="1848240" cy="82404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Tear mecânico com leitura automática de cartões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6" name="CustomShape 16"/>
          <p:cNvSpPr/>
          <p:nvPr/>
        </p:nvSpPr>
        <p:spPr>
          <a:xfrm>
            <a:off x="541440" y="4551480"/>
            <a:ext cx="3281760" cy="174528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7"/>
          <p:cNvSpPr/>
          <p:nvPr/>
        </p:nvSpPr>
        <p:spPr>
          <a:xfrm>
            <a:off x="3824280" y="5130720"/>
            <a:ext cx="2599200" cy="57996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Criadores do primeiro computador programável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8" name="CustomShape 18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69" name="CustomShape 19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0" name="CustomShape 20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AFF4C55E-58A5-4E10-8463-A5E3AF952D18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04400" y="293760"/>
            <a:ext cx="864720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90000"/>
              </a:lnSpc>
            </a:pPr>
            <a:br/>
            <a:r>
              <a:rPr b="1" lang="pt-BR" sz="36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Padrões de Turing - 1952 </a:t>
            </a:r>
            <a:br/>
            <a:br/>
            <a:br/>
            <a:endParaRPr b="0" lang="pt-BR" sz="3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03120" y="2952000"/>
            <a:ext cx="185688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pt-BR" sz="1800" spc="-1" strike="noStrike">
              <a:latin typeface="Arial"/>
            </a:endParaRPr>
          </a:p>
          <a:p>
            <a:r>
              <a:rPr b="0" lang="pt-BR" sz="2400" spc="-1" strike="noStrike">
                <a:latin typeface="Arial"/>
              </a:rPr>
              <a:t>Alan Turing</a:t>
            </a:r>
            <a:endParaRPr b="0" lang="pt-BR" sz="2400" spc="-1" strike="noStrike">
              <a:latin typeface="Arial"/>
            </a:endParaRPr>
          </a:p>
          <a:p>
            <a:r>
              <a:rPr b="0" lang="pt-BR" sz="2400" spc="-1" strike="noStrike">
                <a:latin typeface="Arial"/>
              </a:rPr>
              <a:t>1912 - 1954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3" name="Imagem1" descr=""/>
          <p:cNvPicPr/>
          <p:nvPr/>
        </p:nvPicPr>
        <p:blipFill>
          <a:blip r:embed="rId1"/>
          <a:stretch/>
        </p:blipFill>
        <p:spPr>
          <a:xfrm>
            <a:off x="598680" y="4102920"/>
            <a:ext cx="1345320" cy="2028600"/>
          </a:xfrm>
          <a:prstGeom prst="rect">
            <a:avLst/>
          </a:prstGeom>
          <a:ln w="9360">
            <a:noFill/>
          </a:ln>
        </p:spPr>
      </p:pic>
      <p:pic>
        <p:nvPicPr>
          <p:cNvPr id="274" name="Imagem4" descr=""/>
          <p:cNvPicPr/>
          <p:nvPr/>
        </p:nvPicPr>
        <p:blipFill>
          <a:blip r:embed="rId2"/>
          <a:stretch/>
        </p:blipFill>
        <p:spPr>
          <a:xfrm>
            <a:off x="391680" y="1238400"/>
            <a:ext cx="1624320" cy="1933920"/>
          </a:xfrm>
          <a:prstGeom prst="rect">
            <a:avLst/>
          </a:prstGeom>
          <a:ln w="9360"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-144000" y="6084000"/>
            <a:ext cx="679248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Replica do  computador Bombe (Alan Turing - 1939)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3"/>
          <a:srcRect l="40781" t="0" r="0" b="0"/>
          <a:stretch/>
        </p:blipFill>
        <p:spPr>
          <a:xfrm>
            <a:off x="3960000" y="1113120"/>
            <a:ext cx="4975200" cy="427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m3" descr=""/>
          <p:cNvPicPr/>
          <p:nvPr/>
        </p:nvPicPr>
        <p:blipFill>
          <a:blip r:embed="rId1"/>
          <a:srcRect l="0" t="0" r="0" b="24303"/>
          <a:stretch/>
        </p:blipFill>
        <p:spPr>
          <a:xfrm>
            <a:off x="2182680" y="1962000"/>
            <a:ext cx="2192760" cy="1977120"/>
          </a:xfrm>
          <a:prstGeom prst="rect">
            <a:avLst/>
          </a:prstGeom>
          <a:ln w="9360"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História da Programação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920" y="5589720"/>
            <a:ext cx="2083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Grace Hopper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(1906 -1992)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0" name="Imagem4" descr=""/>
          <p:cNvPicPr/>
          <p:nvPr/>
        </p:nvPicPr>
        <p:blipFill>
          <a:blip r:embed="rId2"/>
          <a:stretch/>
        </p:blipFill>
        <p:spPr>
          <a:xfrm>
            <a:off x="539640" y="4140360"/>
            <a:ext cx="1013400" cy="1449720"/>
          </a:xfrm>
          <a:prstGeom prst="rect">
            <a:avLst/>
          </a:prstGeom>
          <a:ln w="9360"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2108160" y="5613480"/>
            <a:ext cx="2083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John Backus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(1924 -2007)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2" name="Imagem1" descr=""/>
          <p:cNvPicPr/>
          <p:nvPr/>
        </p:nvPicPr>
        <p:blipFill>
          <a:blip r:embed="rId3"/>
          <a:srcRect l="0" t="0" r="12913" b="0"/>
          <a:stretch/>
        </p:blipFill>
        <p:spPr>
          <a:xfrm>
            <a:off x="2298600" y="4140360"/>
            <a:ext cx="1708560" cy="1472040"/>
          </a:xfrm>
          <a:prstGeom prst="rect">
            <a:avLst/>
          </a:prstGeom>
          <a:ln w="9360">
            <a:noFill/>
          </a:ln>
        </p:spPr>
      </p:pic>
      <p:sp>
        <p:nvSpPr>
          <p:cNvPr id="283" name="CustomShape 4"/>
          <p:cNvSpPr/>
          <p:nvPr/>
        </p:nvSpPr>
        <p:spPr>
          <a:xfrm>
            <a:off x="6950160" y="5613480"/>
            <a:ext cx="2083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Dennis Ritchie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(1941 -2011)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4" name="Imagem2" descr=""/>
          <p:cNvPicPr/>
          <p:nvPr/>
        </p:nvPicPr>
        <p:blipFill>
          <a:blip r:embed="rId4"/>
          <a:srcRect l="1593" t="0" r="12154" b="0"/>
          <a:stretch/>
        </p:blipFill>
        <p:spPr>
          <a:xfrm>
            <a:off x="4470480" y="4118040"/>
            <a:ext cx="1992960" cy="1448280"/>
          </a:xfrm>
          <a:prstGeom prst="rect">
            <a:avLst/>
          </a:prstGeom>
          <a:ln w="9360">
            <a:noFill/>
          </a:ln>
        </p:spPr>
      </p:pic>
      <p:sp>
        <p:nvSpPr>
          <p:cNvPr id="285" name="CustomShape 5"/>
          <p:cNvSpPr/>
          <p:nvPr/>
        </p:nvSpPr>
        <p:spPr>
          <a:xfrm>
            <a:off x="4535640" y="5567400"/>
            <a:ext cx="2083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John McCarthy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(1927 -2011)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6" name="Imagem7" descr=""/>
          <p:cNvPicPr/>
          <p:nvPr/>
        </p:nvPicPr>
        <p:blipFill>
          <a:blip r:embed="rId5"/>
          <a:stretch/>
        </p:blipFill>
        <p:spPr>
          <a:xfrm>
            <a:off x="49320" y="1962000"/>
            <a:ext cx="2007000" cy="1727640"/>
          </a:xfrm>
          <a:prstGeom prst="rect">
            <a:avLst/>
          </a:prstGeom>
          <a:ln w="9360">
            <a:noFill/>
          </a:ln>
        </p:spPr>
      </p:pic>
      <p:sp>
        <p:nvSpPr>
          <p:cNvPr id="287" name="CustomShape 6"/>
          <p:cNvSpPr/>
          <p:nvPr/>
        </p:nvSpPr>
        <p:spPr>
          <a:xfrm>
            <a:off x="3600" y="1236600"/>
            <a:ext cx="2047320" cy="91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Flow-Matic / COBOL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1955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8" name="Imagem8" descr=""/>
          <p:cNvPicPr/>
          <p:nvPr/>
        </p:nvPicPr>
        <p:blipFill>
          <a:blip r:embed="rId6"/>
          <a:stretch/>
        </p:blipFill>
        <p:spPr>
          <a:xfrm>
            <a:off x="4535640" y="2151000"/>
            <a:ext cx="1995840" cy="540360"/>
          </a:xfrm>
          <a:prstGeom prst="rect">
            <a:avLst/>
          </a:prstGeom>
          <a:ln w="9360">
            <a:noFill/>
          </a:ln>
        </p:spPr>
      </p:pic>
      <p:sp>
        <p:nvSpPr>
          <p:cNvPr id="289" name="CustomShape 7"/>
          <p:cNvSpPr/>
          <p:nvPr/>
        </p:nvSpPr>
        <p:spPr>
          <a:xfrm>
            <a:off x="4908600" y="1238400"/>
            <a:ext cx="97380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LISP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0" name="Imagem5" descr=""/>
          <p:cNvPicPr/>
          <p:nvPr/>
        </p:nvPicPr>
        <p:blipFill>
          <a:blip r:embed="rId7"/>
          <a:stretch/>
        </p:blipFill>
        <p:spPr>
          <a:xfrm>
            <a:off x="6534000" y="1963800"/>
            <a:ext cx="2499120" cy="2257920"/>
          </a:xfrm>
          <a:prstGeom prst="rect">
            <a:avLst/>
          </a:prstGeom>
          <a:ln w="9360">
            <a:noFill/>
          </a:ln>
        </p:spPr>
      </p:pic>
      <p:sp>
        <p:nvSpPr>
          <p:cNvPr id="291" name="CustomShape 8"/>
          <p:cNvSpPr/>
          <p:nvPr/>
        </p:nvSpPr>
        <p:spPr>
          <a:xfrm>
            <a:off x="6730920" y="1238400"/>
            <a:ext cx="177516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2" name="CustomShape 9"/>
          <p:cNvSpPr/>
          <p:nvPr/>
        </p:nvSpPr>
        <p:spPr>
          <a:xfrm>
            <a:off x="2654280" y="1236600"/>
            <a:ext cx="123732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FORTRAN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1954/1957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3" name="Imagem6" descr=""/>
          <p:cNvPicPr/>
          <p:nvPr/>
        </p:nvPicPr>
        <p:blipFill>
          <a:blip r:embed="rId8"/>
          <a:stretch/>
        </p:blipFill>
        <p:spPr>
          <a:xfrm>
            <a:off x="7270920" y="4060800"/>
            <a:ext cx="1235520" cy="1527840"/>
          </a:xfrm>
          <a:prstGeom prst="rect">
            <a:avLst/>
          </a:prstGeom>
          <a:ln w="9360">
            <a:noFill/>
          </a:ln>
        </p:spPr>
      </p:pic>
      <p:sp>
        <p:nvSpPr>
          <p:cNvPr id="294" name="CustomShape 10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01823491-B0F3-4C98-8054-5EAF85DD0114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391680" y="1012320"/>
            <a:ext cx="3526560" cy="2363400"/>
          </a:xfrm>
          <a:prstGeom prst="rect">
            <a:avLst/>
          </a:prstGeom>
          <a:ln>
            <a:noFill/>
          </a:ln>
        </p:spPr>
      </p:pic>
      <p:sp>
        <p:nvSpPr>
          <p:cNvPr id="298" name="CustomShape 1"/>
          <p:cNvSpPr/>
          <p:nvPr/>
        </p:nvSpPr>
        <p:spPr>
          <a:xfrm>
            <a:off x="1080000" y="432000"/>
            <a:ext cx="864720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br/>
            <a:r>
              <a:rPr b="1" lang="pt-BR" sz="30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Ivan Sutherland – Sketchpad </a:t>
            </a:r>
            <a:endParaRPr b="0" lang="pt-BR" sz="3000" spc="-1" strike="noStrike">
              <a:latin typeface="Arial"/>
            </a:endParaRPr>
          </a:p>
          <a:p>
            <a:r>
              <a:rPr b="1" lang="pt-BR" sz="30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 </a:t>
            </a:r>
            <a:r>
              <a:rPr b="1" lang="pt-BR" sz="30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protótipo de CAD 1962 </a:t>
            </a:r>
            <a:br/>
            <a:br/>
            <a:br/>
            <a:endParaRPr b="0" lang="pt-BR" sz="30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4179960" y="1012320"/>
            <a:ext cx="3657240" cy="24505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3"/>
          <a:stretch/>
        </p:blipFill>
        <p:spPr>
          <a:xfrm>
            <a:off x="358200" y="3622680"/>
            <a:ext cx="3528000" cy="23529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4"/>
          <a:stretch/>
        </p:blipFill>
        <p:spPr>
          <a:xfrm>
            <a:off x="4179960" y="3652200"/>
            <a:ext cx="3681720" cy="24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212760" y="1001880"/>
            <a:ext cx="8669520" cy="487584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1289880" y="326520"/>
            <a:ext cx="622080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TRON - 1982</a:t>
            </a:r>
            <a:endParaRPr b="0" lang="pt-BR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472000" y="5477760"/>
            <a:ext cx="261540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Arial"/>
                <a:ea typeface="DejaVu Sans"/>
              </a:rPr>
              <a:t>GUARDIOLA HOUSE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Arial"/>
                <a:ea typeface="DejaVu Sans"/>
              </a:rPr>
              <a:t>Peter Eisenman(1988)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rcRect l="4113" t="32299" r="0" b="21592"/>
          <a:stretch/>
        </p:blipFill>
        <p:spPr>
          <a:xfrm rot="10800000">
            <a:off x="8928000" y="4595760"/>
            <a:ext cx="4767840" cy="347364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rcRect l="0" t="40205" r="24279" b="4854"/>
          <a:stretch/>
        </p:blipFill>
        <p:spPr>
          <a:xfrm>
            <a:off x="144000" y="1101600"/>
            <a:ext cx="3584160" cy="393840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1289880" y="326520"/>
            <a:ext cx="622080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MANIPULAÇÃO DE VOLUMES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3"/>
          <a:srcRect l="0" t="40205" r="24279" b="4854"/>
          <a:stretch/>
        </p:blipFill>
        <p:spPr>
          <a:xfrm>
            <a:off x="144000" y="1101600"/>
            <a:ext cx="3888000" cy="427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13440" y="380160"/>
            <a:ext cx="658476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Evolução dos sistemas CAD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75000" y="1315080"/>
            <a:ext cx="7750080" cy="301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Arial"/>
                <a:ea typeface="DejaVu Sans"/>
              </a:rPr>
              <a:t>Relying upon software  skills rather than mechanical ingenuity, graphics programmers first replicated the functions of traditional drafting instruments, and then went far beyond them. This has made a wider graphic vocabulary available to designers, together with a more elaborate syntax—in all, a richer and potentially more expressive graphic and spatial language.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938160" y="5099040"/>
            <a:ext cx="650736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Arial"/>
                <a:ea typeface="DejaVu Sans"/>
              </a:rPr>
              <a:t>MITCHELL, W. J. World’s Greatest Architect MAKING, MEANING, AND NETWORK CULTURE. Cambrige: MIT Press, 2008. v. 40</a:t>
            </a:r>
            <a:endParaRPr b="0" lang="pt-BR" sz="16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507960" y="1050840"/>
            <a:ext cx="8358840" cy="329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Arial"/>
                <a:ea typeface="DejaVu Sans"/>
              </a:rPr>
              <a:t>Linguagem de programação interpretada, multi-paradigma, multi-plataforma, orientada a objetos, imperativa, funcional, procedural, reflectiva e de código aberto.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0" lang="pt-BR" sz="2000" spc="-1" strike="noStrike">
                <a:solidFill>
                  <a:srgbClr val="206f94"/>
                </a:solidFill>
                <a:latin typeface="Arial"/>
                <a:ea typeface="DejaVu Sans"/>
              </a:rPr>
              <a:t>Criada em 1989/1991 por  Guido van Rossum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0" lang="pt-BR" sz="1200" spc="-1" strike="noStrike">
                <a:solidFill>
                  <a:srgbClr val="206f94"/>
                </a:solidFill>
                <a:latin typeface="Arial"/>
                <a:ea typeface="DejaVu Sans"/>
              </a:rPr>
              <a:t>“</a:t>
            </a:r>
            <a:r>
              <a:rPr b="0" lang="pt-BR" sz="1200" spc="-1" strike="noStrike">
                <a:solidFill>
                  <a:srgbClr val="206f94"/>
                </a:solidFill>
                <a:latin typeface="Arial"/>
                <a:ea typeface="DejaVu Sans"/>
              </a:rPr>
              <a:t>I was looking for a "hobby" programming project that would keep me occupied during the week around Christmas. My office (a government-run research lab in Amsterdam) would be closed, but I had a home computer, and not much else on my hands. I decided to write an interpreter for the new scripting language I had been thinking about lately: a descendant of ABC that would appeal to Unix/C hackers. I chose Python as a working title for the project, being in a slightly irreverent mood (and a big fan of Monty Python's Flying Circus). “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0" lang="pt-BR" sz="1200" spc="-1" strike="noStrike">
                <a:solidFill>
                  <a:srgbClr val="206f94"/>
                </a:solidFill>
                <a:latin typeface="Arial"/>
                <a:ea typeface="DejaVu Sans"/>
              </a:rPr>
              <a:t>Guido van Rossum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314" name="Imagem2" descr=""/>
          <p:cNvPicPr/>
          <p:nvPr/>
        </p:nvPicPr>
        <p:blipFill>
          <a:blip r:embed="rId1"/>
          <a:stretch/>
        </p:blipFill>
        <p:spPr>
          <a:xfrm>
            <a:off x="4713120" y="3781440"/>
            <a:ext cx="3856680" cy="2238840"/>
          </a:xfrm>
          <a:prstGeom prst="rect">
            <a:avLst/>
          </a:prstGeom>
          <a:ln w="9360">
            <a:noFill/>
          </a:ln>
        </p:spPr>
      </p:pic>
      <p:pic>
        <p:nvPicPr>
          <p:cNvPr id="315" name="Imagem1" descr=""/>
          <p:cNvPicPr/>
          <p:nvPr/>
        </p:nvPicPr>
        <p:blipFill>
          <a:blip r:embed="rId2"/>
          <a:stretch/>
        </p:blipFill>
        <p:spPr>
          <a:xfrm>
            <a:off x="507960" y="4551480"/>
            <a:ext cx="1780200" cy="1337040"/>
          </a:xfrm>
          <a:prstGeom prst="rect">
            <a:avLst/>
          </a:prstGeom>
          <a:ln w="9360">
            <a:noFill/>
          </a:ln>
        </p:spPr>
      </p:pic>
      <p:sp>
        <p:nvSpPr>
          <p:cNvPr id="316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40FA82DA-81EA-47E7-A26E-DE28AE8E3A82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507960" y="1440000"/>
            <a:ext cx="4603680" cy="287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just">
              <a:lnSpc>
                <a:spcPct val="100000"/>
              </a:lnSpc>
            </a:pPr>
            <a:r>
              <a:rPr b="0" lang="pt-BR" sz="2200" spc="-1" strike="noStrike">
                <a:solidFill>
                  <a:srgbClr val="206f94"/>
                </a:solidFill>
                <a:latin typeface="Arial"/>
                <a:ea typeface="DejaVu Sans"/>
              </a:rPr>
              <a:t>“ </a:t>
            </a:r>
            <a:r>
              <a:rPr b="0" lang="pt-BR" sz="2200" spc="-1" strike="noStrike">
                <a:solidFill>
                  <a:srgbClr val="206f94"/>
                </a:solidFill>
                <a:latin typeface="Arial"/>
                <a:ea typeface="DejaVu Sans"/>
              </a:rPr>
              <a:t>O conjunto de peças de xadrez Bauhaus de Josef Hartwig é um exemplo de design excelente: bonito, simples e claro. Guido von Rossum, filho de um arquiteto e irmão de um designer de fontes premiado, criou uma obra-prima do design de linguagens. Adoro ensinar Python porque ela é bonita, simples e clara.”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206f94"/>
                </a:solidFill>
                <a:latin typeface="Arial"/>
                <a:ea typeface="DejaVu Sans"/>
              </a:rPr>
              <a:t>Luciano Ramalho. Python Fluente 2016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5328000" y="1512000"/>
            <a:ext cx="3722040" cy="316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174680" y="317520"/>
            <a:ext cx="529164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REGRAS DO LCAD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0" y="1193760"/>
            <a:ext cx="9142920" cy="4758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1. LABORATÓRIO EXCLUSIVO PARA AULAS DA FAUFBA.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PERMITIDA A UTILIZAÇÃO COM A PRESENÇA DOS PROFESSORES E/OU MONITORES DAS DISCIPLINAS.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2. ZELAR PELOS EQUIPAMENTOS DO LABORATÓRIO.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3. TERMINANTEMENTE PROIBIDO DESCONECTAR OS EQUIPAMENTOS DA CPU: 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MOUSE, TECLADO, MONITOR, ETC.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4. EVITAR O USO DE PEN DRIVES.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UTILIZAR A INTERNET PARA A TRANSFERÊNCIA DE ARQUIVOS (GOOGLE DRIVE, DROPBOX, ONE DRIVE, GITHUB, ETC. 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5. APÓS UTILIZAR, DESLIGAR OS EQUIPAMENTOS.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CPU, MONITOR E ESTABILIZADOR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6. É PROIBIDO COMER E BEBER NO LABORATÓRIO.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UTILIZA O INTERVALO PARA ISSO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7. NÃO UTILIZAR O CELULAR NO PERÍODO DA AULA.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8. RESPEITAR O HORÁRIO DA AULA E A TURMA EM QUE ESTÁ MATRICULADO.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A7E749B6-2A0A-491D-A60D-4B97B312B3D0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298520" y="28908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- IEEE Spectrum 2016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23" name="Imagem1" descr=""/>
          <p:cNvPicPr/>
          <p:nvPr/>
        </p:nvPicPr>
        <p:blipFill>
          <a:blip r:embed="rId1"/>
          <a:stretch/>
        </p:blipFill>
        <p:spPr>
          <a:xfrm>
            <a:off x="922320" y="1149480"/>
            <a:ext cx="7447320" cy="4320000"/>
          </a:xfrm>
          <a:prstGeom prst="rect">
            <a:avLst/>
          </a:prstGeom>
          <a:ln w="9360"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8B96D2F9-38AB-4EBA-8482-4B343DE19791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298520" y="28908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- IEEE Spectrum 2017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28" name="Imagem1" descr=""/>
          <p:cNvPicPr/>
          <p:nvPr/>
        </p:nvPicPr>
        <p:blipFill>
          <a:blip r:embed="rId1"/>
          <a:stretch/>
        </p:blipFill>
        <p:spPr>
          <a:xfrm>
            <a:off x="395280" y="1096920"/>
            <a:ext cx="8442720" cy="4847040"/>
          </a:xfrm>
          <a:prstGeom prst="rect">
            <a:avLst/>
          </a:prstGeom>
          <a:ln w="9360"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415440" y="5997600"/>
            <a:ext cx="821340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https://spectrum.ieee.org/computing/software/the-2017-top-programming-languages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C4F36FCE-32B3-405E-919B-F73D9EAB91F7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Filosofia do Python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52280" y="1327320"/>
            <a:ext cx="4018320" cy="2967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Arial"/>
                <a:ea typeface="DejaVu Sans"/>
              </a:rPr>
              <a:t>The Zen of Python, by Tim Peters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Beautiful is better than ugly.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Explicit is better than implicit.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Simple is better than complex.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Complex is better than complicated.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Flat is better than nested.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Sparse is better than dense.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Readability counts.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4444920" y="1327320"/>
            <a:ext cx="2418120" cy="289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Principais influencias: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ABC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ALGOL 68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C++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Java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Lisp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Modula-3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Perl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7304040" y="1327320"/>
            <a:ext cx="1700640" cy="3994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Inspirou: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Boo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Cobra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F#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Falcon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Groovy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JavaScript,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Julia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Nim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Ruby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Swift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371520" y="5119560"/>
            <a:ext cx="4440600" cy="1008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Dialeto oficial: CPython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Desenvolvido e mantido por: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The Python Fondation -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www.python.org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0" name="CustomShape 8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EE073975-7260-4FB8-9005-F11C9FED4174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Vantagens e Desvantagens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11240" y="1390680"/>
            <a:ext cx="4980600" cy="3690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Vantagens: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	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é uma linguagem interpretada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fácil de aprender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fácil de usar interativamente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sintaxe clara, elegante e legível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fácil testar e modificar componentes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mais eficiente do que um interpretador clássico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programa 2x - 10x menores que implementados em C / C++ ou Java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pode ser facilmente integrada/expandida com C/C++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5073480" y="1390680"/>
            <a:ext cx="3826440" cy="1526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Desvantagens: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é uma linguagem interpretada</a:t>
            </a:r>
            <a:endParaRPr b="0" lang="pt-BR" sz="1800" spc="-1" strike="noStrike">
              <a:latin typeface="Arial"/>
            </a:endParaRPr>
          </a:p>
          <a:p>
            <a:pPr marL="5004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gera programas mais lentos que implementados em  C / C++ ou Java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45" name="CustomShape 5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6" name="CustomShape 6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9A760BC4-2393-4105-BB5D-DB9E29FE4FA7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em programas Cad, GIS e 3D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48" name="Imagem2" descr=""/>
          <p:cNvPicPr/>
          <p:nvPr/>
        </p:nvPicPr>
        <p:blipFill>
          <a:blip r:embed="rId1"/>
          <a:stretch/>
        </p:blipFill>
        <p:spPr>
          <a:xfrm>
            <a:off x="387360" y="1211400"/>
            <a:ext cx="1367280" cy="1207080"/>
          </a:xfrm>
          <a:prstGeom prst="rect">
            <a:avLst/>
          </a:prstGeom>
          <a:ln w="9360">
            <a:noFill/>
          </a:ln>
        </p:spPr>
      </p:pic>
      <p:pic>
        <p:nvPicPr>
          <p:cNvPr id="349" name="Imagem3" descr=""/>
          <p:cNvPicPr/>
          <p:nvPr/>
        </p:nvPicPr>
        <p:blipFill>
          <a:blip r:embed="rId2"/>
          <a:stretch/>
        </p:blipFill>
        <p:spPr>
          <a:xfrm>
            <a:off x="2104920" y="1147680"/>
            <a:ext cx="1270440" cy="1270440"/>
          </a:xfrm>
          <a:prstGeom prst="rect">
            <a:avLst/>
          </a:prstGeom>
          <a:ln w="9360">
            <a:noFill/>
          </a:ln>
        </p:spPr>
      </p:pic>
      <p:pic>
        <p:nvPicPr>
          <p:cNvPr id="350" name="Imagem5" descr=""/>
          <p:cNvPicPr/>
          <p:nvPr/>
        </p:nvPicPr>
        <p:blipFill>
          <a:blip r:embed="rId3"/>
          <a:stretch/>
        </p:blipFill>
        <p:spPr>
          <a:xfrm>
            <a:off x="3903840" y="1149480"/>
            <a:ext cx="1288080" cy="1269000"/>
          </a:xfrm>
          <a:prstGeom prst="rect">
            <a:avLst/>
          </a:prstGeom>
          <a:ln w="9360">
            <a:noFill/>
          </a:ln>
        </p:spPr>
      </p:pic>
      <p:pic>
        <p:nvPicPr>
          <p:cNvPr id="351" name="Imagem4" descr=""/>
          <p:cNvPicPr/>
          <p:nvPr/>
        </p:nvPicPr>
        <p:blipFill>
          <a:blip r:embed="rId4"/>
          <a:stretch/>
        </p:blipFill>
        <p:spPr>
          <a:xfrm>
            <a:off x="5762520" y="1197000"/>
            <a:ext cx="1215000" cy="1222920"/>
          </a:xfrm>
          <a:prstGeom prst="rect">
            <a:avLst/>
          </a:prstGeom>
          <a:ln w="9360">
            <a:noFill/>
          </a:ln>
        </p:spPr>
      </p:pic>
      <p:pic>
        <p:nvPicPr>
          <p:cNvPr id="352" name="Imagem1" descr=""/>
          <p:cNvPicPr/>
          <p:nvPr/>
        </p:nvPicPr>
        <p:blipFill>
          <a:blip r:embed="rId5"/>
          <a:stretch/>
        </p:blipFill>
        <p:spPr>
          <a:xfrm>
            <a:off x="7620120" y="1211400"/>
            <a:ext cx="1224360" cy="1224360"/>
          </a:xfrm>
          <a:prstGeom prst="rect">
            <a:avLst/>
          </a:prstGeom>
          <a:ln w="9360"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387360" y="2436840"/>
            <a:ext cx="136728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Blender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2008080" y="2436840"/>
            <a:ext cx="136728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Maya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3824280" y="2436840"/>
            <a:ext cx="136728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Rhino 3D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5595840" y="2436840"/>
            <a:ext cx="151344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Grasshopper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7" name="CustomShape 6"/>
          <p:cNvSpPr/>
          <p:nvPr/>
        </p:nvSpPr>
        <p:spPr>
          <a:xfrm>
            <a:off x="7331040" y="2436840"/>
            <a:ext cx="151344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FreeCad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58" name="Imagem8" descr=""/>
          <p:cNvPicPr/>
          <p:nvPr/>
        </p:nvPicPr>
        <p:blipFill>
          <a:blip r:embed="rId6"/>
          <a:srcRect l="1647" t="0" r="24987" b="0"/>
          <a:stretch/>
        </p:blipFill>
        <p:spPr>
          <a:xfrm>
            <a:off x="453960" y="3006720"/>
            <a:ext cx="2934360" cy="922680"/>
          </a:xfrm>
          <a:prstGeom prst="rect">
            <a:avLst/>
          </a:prstGeom>
          <a:ln w="9360">
            <a:noFill/>
          </a:ln>
        </p:spPr>
      </p:pic>
      <p:sp>
        <p:nvSpPr>
          <p:cNvPr id="359" name="CustomShape 7"/>
          <p:cNvSpPr/>
          <p:nvPr/>
        </p:nvSpPr>
        <p:spPr>
          <a:xfrm>
            <a:off x="969840" y="4006800"/>
            <a:ext cx="188172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Revit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0" name="Imagem9" descr=""/>
          <p:cNvPicPr/>
          <p:nvPr/>
        </p:nvPicPr>
        <p:blipFill>
          <a:blip r:embed="rId7"/>
          <a:srcRect l="0" t="0" r="0" b="31071"/>
          <a:stretch/>
        </p:blipFill>
        <p:spPr>
          <a:xfrm>
            <a:off x="582480" y="4373640"/>
            <a:ext cx="2539080" cy="1684800"/>
          </a:xfrm>
          <a:prstGeom prst="rect">
            <a:avLst/>
          </a:prstGeom>
          <a:ln w="9360">
            <a:noFill/>
          </a:ln>
        </p:spPr>
      </p:pic>
      <p:sp>
        <p:nvSpPr>
          <p:cNvPr id="361" name="CustomShape 8"/>
          <p:cNvSpPr/>
          <p:nvPr/>
        </p:nvSpPr>
        <p:spPr>
          <a:xfrm>
            <a:off x="476280" y="6032520"/>
            <a:ext cx="254196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Dynamo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2" name="Imagem10" descr=""/>
          <p:cNvPicPr/>
          <p:nvPr/>
        </p:nvPicPr>
        <p:blipFill>
          <a:blip r:embed="rId8"/>
          <a:stretch/>
        </p:blipFill>
        <p:spPr>
          <a:xfrm>
            <a:off x="4890960" y="3006720"/>
            <a:ext cx="1924560" cy="1067400"/>
          </a:xfrm>
          <a:prstGeom prst="rect">
            <a:avLst/>
          </a:prstGeom>
          <a:ln w="9360">
            <a:noFill/>
          </a:ln>
        </p:spPr>
      </p:pic>
      <p:pic>
        <p:nvPicPr>
          <p:cNvPr id="363" name="Imagem6" descr=""/>
          <p:cNvPicPr/>
          <p:nvPr/>
        </p:nvPicPr>
        <p:blipFill>
          <a:blip r:embed="rId9"/>
          <a:stretch/>
        </p:blipFill>
        <p:spPr>
          <a:xfrm>
            <a:off x="7331040" y="2809800"/>
            <a:ext cx="1257840" cy="1388160"/>
          </a:xfrm>
          <a:prstGeom prst="rect">
            <a:avLst/>
          </a:prstGeom>
          <a:ln w="9360">
            <a:noFill/>
          </a:ln>
        </p:spPr>
      </p:pic>
      <p:sp>
        <p:nvSpPr>
          <p:cNvPr id="364" name="CustomShape 9"/>
          <p:cNvSpPr/>
          <p:nvPr/>
        </p:nvSpPr>
        <p:spPr>
          <a:xfrm>
            <a:off x="5192640" y="4184640"/>
            <a:ext cx="151344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ArcGIS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5" name="CustomShape 10"/>
          <p:cNvSpPr/>
          <p:nvPr/>
        </p:nvSpPr>
        <p:spPr>
          <a:xfrm>
            <a:off x="7272360" y="4211640"/>
            <a:ext cx="151344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QGIS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6" name="Imagem7" descr=""/>
          <p:cNvPicPr/>
          <p:nvPr/>
        </p:nvPicPr>
        <p:blipFill>
          <a:blip r:embed="rId10"/>
          <a:stretch/>
        </p:blipFill>
        <p:spPr>
          <a:xfrm>
            <a:off x="3841920" y="4645080"/>
            <a:ext cx="781560" cy="1207080"/>
          </a:xfrm>
          <a:prstGeom prst="rect">
            <a:avLst/>
          </a:prstGeom>
          <a:ln w="9360">
            <a:noFill/>
          </a:ln>
        </p:spPr>
      </p:pic>
      <p:sp>
        <p:nvSpPr>
          <p:cNvPr id="367" name="CustomShape 11"/>
          <p:cNvSpPr/>
          <p:nvPr/>
        </p:nvSpPr>
        <p:spPr>
          <a:xfrm>
            <a:off x="2971800" y="5958000"/>
            <a:ext cx="254196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FUSION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8" name="CustomShape 12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69" name="CustomShape 13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70" name="CustomShape 14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9265B154-730A-4CD2-87DE-AD0820F01126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117144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Outras Aplicações 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72" name="Imagem3" descr=""/>
          <p:cNvPicPr/>
          <p:nvPr/>
        </p:nvPicPr>
        <p:blipFill>
          <a:blip r:embed="rId1"/>
          <a:stretch/>
        </p:blipFill>
        <p:spPr>
          <a:xfrm>
            <a:off x="4622760" y="1706400"/>
            <a:ext cx="1850040" cy="1543680"/>
          </a:xfrm>
          <a:prstGeom prst="rect">
            <a:avLst/>
          </a:prstGeom>
          <a:ln w="9360">
            <a:noFill/>
          </a:ln>
        </p:spPr>
      </p:pic>
      <p:pic>
        <p:nvPicPr>
          <p:cNvPr id="373" name="Imagem1" descr=""/>
          <p:cNvPicPr/>
          <p:nvPr/>
        </p:nvPicPr>
        <p:blipFill>
          <a:blip r:embed="rId2"/>
          <a:stretch/>
        </p:blipFill>
        <p:spPr>
          <a:xfrm>
            <a:off x="2681280" y="1704960"/>
            <a:ext cx="1303920" cy="1219680"/>
          </a:xfrm>
          <a:prstGeom prst="rect">
            <a:avLst/>
          </a:prstGeom>
          <a:ln w="9360">
            <a:noFill/>
          </a:ln>
        </p:spPr>
      </p:pic>
      <p:pic>
        <p:nvPicPr>
          <p:cNvPr id="374" name="Imagem2" descr=""/>
          <p:cNvPicPr/>
          <p:nvPr/>
        </p:nvPicPr>
        <p:blipFill>
          <a:blip r:embed="rId3"/>
          <a:stretch/>
        </p:blipFill>
        <p:spPr>
          <a:xfrm>
            <a:off x="560520" y="1706400"/>
            <a:ext cx="1218240" cy="1218240"/>
          </a:xfrm>
          <a:prstGeom prst="rect">
            <a:avLst/>
          </a:prstGeom>
          <a:ln w="9360">
            <a:noFill/>
          </a:ln>
        </p:spPr>
      </p:pic>
      <p:pic>
        <p:nvPicPr>
          <p:cNvPr id="375" name="Imagem4" descr=""/>
          <p:cNvPicPr/>
          <p:nvPr/>
        </p:nvPicPr>
        <p:blipFill>
          <a:blip r:embed="rId4"/>
          <a:stretch/>
        </p:blipFill>
        <p:spPr>
          <a:xfrm>
            <a:off x="7035840" y="1633680"/>
            <a:ext cx="1823040" cy="1516680"/>
          </a:xfrm>
          <a:prstGeom prst="rect">
            <a:avLst/>
          </a:prstGeom>
          <a:ln w="9360">
            <a:noFill/>
          </a:ln>
        </p:spPr>
      </p:pic>
      <p:pic>
        <p:nvPicPr>
          <p:cNvPr id="376" name="Imagem7" descr=""/>
          <p:cNvPicPr/>
          <p:nvPr/>
        </p:nvPicPr>
        <p:blipFill>
          <a:blip r:embed="rId5"/>
          <a:stretch/>
        </p:blipFill>
        <p:spPr>
          <a:xfrm>
            <a:off x="4621320" y="4181400"/>
            <a:ext cx="2126160" cy="1276920"/>
          </a:xfrm>
          <a:prstGeom prst="rect">
            <a:avLst/>
          </a:prstGeom>
          <a:ln w="9360">
            <a:noFill/>
          </a:ln>
        </p:spPr>
      </p:pic>
      <p:pic>
        <p:nvPicPr>
          <p:cNvPr id="377" name="Imagem8" descr=""/>
          <p:cNvPicPr/>
          <p:nvPr/>
        </p:nvPicPr>
        <p:blipFill>
          <a:blip r:embed="rId6"/>
          <a:stretch/>
        </p:blipFill>
        <p:spPr>
          <a:xfrm>
            <a:off x="193680" y="4021200"/>
            <a:ext cx="1932480" cy="1397520"/>
          </a:xfrm>
          <a:prstGeom prst="rect">
            <a:avLst/>
          </a:prstGeom>
          <a:ln w="9360">
            <a:noFill/>
          </a:ln>
        </p:spPr>
      </p:pic>
      <p:pic>
        <p:nvPicPr>
          <p:cNvPr id="378" name="Imagem5" descr=""/>
          <p:cNvPicPr/>
          <p:nvPr/>
        </p:nvPicPr>
        <p:blipFill>
          <a:blip r:embed="rId7"/>
          <a:stretch/>
        </p:blipFill>
        <p:spPr>
          <a:xfrm>
            <a:off x="2300400" y="4324320"/>
            <a:ext cx="1827720" cy="1094400"/>
          </a:xfrm>
          <a:prstGeom prst="rect">
            <a:avLst/>
          </a:prstGeom>
          <a:ln w="9360">
            <a:noFill/>
          </a:ln>
        </p:spPr>
      </p:pic>
      <p:pic>
        <p:nvPicPr>
          <p:cNvPr id="379" name="Imagem6" descr=""/>
          <p:cNvPicPr/>
          <p:nvPr/>
        </p:nvPicPr>
        <p:blipFill>
          <a:blip r:embed="rId8"/>
          <a:stretch/>
        </p:blipFill>
        <p:spPr>
          <a:xfrm>
            <a:off x="7040520" y="4316400"/>
            <a:ext cx="1818360" cy="1102320"/>
          </a:xfrm>
          <a:prstGeom prst="rect">
            <a:avLst/>
          </a:prstGeom>
          <a:ln w="9360">
            <a:noFill/>
          </a:ln>
        </p:spPr>
      </p:pic>
      <p:sp>
        <p:nvSpPr>
          <p:cNvPr id="380" name="CustomShape 2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2A6B293B-409D-423F-9788-99D30F0B5E32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87520" y="1045080"/>
            <a:ext cx="7750080" cy="521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Knuth (1997)⁠ define o conceito de algoritmo como </a:t>
            </a:r>
            <a:r>
              <a:rPr b="1" lang="pt-BR" sz="2400" spc="-1" strike="noStrike">
                <a:solidFill>
                  <a:srgbClr val="1f2da8"/>
                </a:solidFill>
                <a:latin typeface="Arial"/>
                <a:ea typeface="DejaVu Sans"/>
              </a:rPr>
              <a:t>um conjunto de regras que fornece uma sequência de operações para a solução de um problema específico, e que deve atender cinco requisitos: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"/>
                <a:ea typeface="DejaVu Sans"/>
              </a:rPr>
              <a:t> 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Finitude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Precisão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Entrada de Informação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Saída de Informação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Efetividade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047240" y="333000"/>
            <a:ext cx="658476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Definição de Algortimos</a:t>
            </a:r>
            <a:endParaRPr b="0" lang="pt-BR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71440" y="317520"/>
            <a:ext cx="757620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Imagem1" descr=""/>
          <p:cNvPicPr/>
          <p:nvPr/>
        </p:nvPicPr>
        <p:blipFill>
          <a:blip r:embed="rId1"/>
          <a:stretch/>
        </p:blipFill>
        <p:spPr>
          <a:xfrm>
            <a:off x="981000" y="1084320"/>
            <a:ext cx="7058520" cy="5271120"/>
          </a:xfrm>
          <a:prstGeom prst="rect">
            <a:avLst/>
          </a:prstGeom>
          <a:ln w="9360"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174680" y="317520"/>
            <a:ext cx="529164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ALGORITMOS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0A312B5F-046E-4F9D-B94C-DFBABD6B3CC1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47760" y="1623960"/>
            <a:ext cx="8542800" cy="2288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Relying upon software  kills rather than mechanical ingenuity, graphics programmers first replicated the functions of traditional drafting instruments, and then went far beyond them. This has made a wider graphic vocabulary available to designers, together with a more elaborate syntax—in all, a richer and potentially more expressive graphic and spatial language.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072440" y="383040"/>
            <a:ext cx="663156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ALGORITMOS E APLICAÇÕES EM PROJETOS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1049400" y="5364000"/>
            <a:ext cx="7173000" cy="64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MITCHELL, W. J. World’s Greatest Architect MAKING, MEANING, AND NETWORK CULTURE. Cambrige: MIT Press, 2008. v. 40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4B553E79-11CE-438B-92DF-1141CB81A1DF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54160" y="1171440"/>
            <a:ext cx="8542800" cy="4482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1. Software de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2. Ampliação de Software de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3. Automação de Etapas de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4. Auxílio na tomada de decisões em um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5. Geração da Forma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6. Organização, manipulação e extração da informação em projetos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044000" y="347040"/>
            <a:ext cx="658800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ALGORITMOS E APLICAÇÕES NO PROJETO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A76780E5-6911-48CE-85E2-5E2B1557D315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171440" y="281160"/>
            <a:ext cx="6856920" cy="51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1174680" y="31752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10" name="Imagem1" descr=""/>
          <p:cNvPicPr/>
          <p:nvPr/>
        </p:nvPicPr>
        <p:blipFill>
          <a:blip r:embed="rId1"/>
          <a:stretch/>
        </p:blipFill>
        <p:spPr>
          <a:xfrm>
            <a:off x="2585880" y="1163520"/>
            <a:ext cx="3997800" cy="5328000"/>
          </a:xfrm>
          <a:prstGeom prst="rect">
            <a:avLst/>
          </a:prstGeom>
          <a:ln w="9360"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F7E73834-5BCA-4DCC-9D18-600DB47F8211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11240" y="1390680"/>
            <a:ext cx="498060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4869000" y="4068720"/>
            <a:ext cx="4298040" cy="36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4495680" y="5307120"/>
            <a:ext cx="4559760" cy="51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3f4143"/>
                </a:solidFill>
                <a:latin typeface="Calibri"/>
                <a:ea typeface="DejaVu Sans"/>
              </a:rPr>
              <a:t>PUIG-BOADA, I.; ARIBAU, A. L’eglesia de la colonia Güell. Barcelona: Lumen, 1976.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177920" y="29520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0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 - ABORDAGEM CORRELATA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8" name="Imagem3" descr=""/>
          <p:cNvPicPr/>
          <p:nvPr/>
        </p:nvPicPr>
        <p:blipFill>
          <a:blip r:embed="rId1"/>
          <a:stretch/>
        </p:blipFill>
        <p:spPr>
          <a:xfrm>
            <a:off x="588960" y="1122480"/>
            <a:ext cx="3515400" cy="3089880"/>
          </a:xfrm>
          <a:prstGeom prst="rect">
            <a:avLst/>
          </a:prstGeom>
          <a:ln w="9360">
            <a:noFill/>
          </a:ln>
        </p:spPr>
      </p:pic>
      <p:pic>
        <p:nvPicPr>
          <p:cNvPr id="219" name="Imagem2" descr=""/>
          <p:cNvPicPr/>
          <p:nvPr/>
        </p:nvPicPr>
        <p:blipFill>
          <a:blip r:embed="rId2"/>
          <a:stretch/>
        </p:blipFill>
        <p:spPr>
          <a:xfrm>
            <a:off x="4495680" y="1187280"/>
            <a:ext cx="4671000" cy="3173760"/>
          </a:xfrm>
          <a:prstGeom prst="rect">
            <a:avLst/>
          </a:prstGeom>
          <a:ln w="9360">
            <a:noFill/>
          </a:ln>
        </p:spPr>
      </p:pic>
      <p:pic>
        <p:nvPicPr>
          <p:cNvPr id="220" name="Imagem1" descr=""/>
          <p:cNvPicPr/>
          <p:nvPr/>
        </p:nvPicPr>
        <p:blipFill>
          <a:blip r:embed="rId3"/>
          <a:srcRect l="5299" t="1998" r="5559" b="25817"/>
          <a:stretch/>
        </p:blipFill>
        <p:spPr>
          <a:xfrm>
            <a:off x="563400" y="4278240"/>
            <a:ext cx="3621600" cy="2056320"/>
          </a:xfrm>
          <a:prstGeom prst="rect">
            <a:avLst/>
          </a:prstGeom>
          <a:ln w="9360"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3" name="CustomShape 7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E2D12915-3BC8-4B89-A81E-253679C629E1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m1" descr=""/>
          <p:cNvPicPr/>
          <p:nvPr/>
        </p:nvPicPr>
        <p:blipFill>
          <a:blip r:embed="rId1"/>
          <a:stretch/>
        </p:blipFill>
        <p:spPr>
          <a:xfrm>
            <a:off x="4680" y="3537000"/>
            <a:ext cx="6915600" cy="2905560"/>
          </a:xfrm>
          <a:prstGeom prst="rect">
            <a:avLst/>
          </a:prstGeom>
          <a:ln w="9360">
            <a:noFill/>
          </a:ln>
        </p:spPr>
      </p:pic>
      <p:pic>
        <p:nvPicPr>
          <p:cNvPr id="225" name="Imagem2" descr=""/>
          <p:cNvPicPr/>
          <p:nvPr/>
        </p:nvPicPr>
        <p:blipFill>
          <a:blip r:embed="rId2"/>
          <a:stretch/>
        </p:blipFill>
        <p:spPr>
          <a:xfrm>
            <a:off x="5078520" y="1036800"/>
            <a:ext cx="4088160" cy="3031200"/>
          </a:xfrm>
          <a:prstGeom prst="rect">
            <a:avLst/>
          </a:prstGeom>
          <a:ln w="9360"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111240" y="1390680"/>
            <a:ext cx="498060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"/>
          <p:cNvSpPr/>
          <p:nvPr/>
        </p:nvSpPr>
        <p:spPr>
          <a:xfrm>
            <a:off x="404640" y="1270080"/>
            <a:ext cx="4298040" cy="207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ALGORITMO DAS CÚPILAS MÓVEIS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As Cúpluas do Hospital Hospital Sarah Kubitschek - RJ e as do TRT-Ba, do Arquiteto João (Lelé) Filgueiras Lima, serviram de inspiração para o algoritmo apresentado a seguir.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4869000" y="4068720"/>
            <a:ext cx="4298040" cy="36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4"/>
          <p:cNvSpPr/>
          <p:nvPr/>
        </p:nvSpPr>
        <p:spPr>
          <a:xfrm>
            <a:off x="7027920" y="4068720"/>
            <a:ext cx="190692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Hospital Sarah - RJ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6921360" y="5970600"/>
            <a:ext cx="1076760" cy="3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TRT - Ba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1" name="CustomShape 6"/>
          <p:cNvSpPr/>
          <p:nvPr/>
        </p:nvSpPr>
        <p:spPr>
          <a:xfrm>
            <a:off x="1174680" y="317520"/>
            <a:ext cx="6856920" cy="50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434880" y="6434280"/>
            <a:ext cx="14688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2062080" y="6434280"/>
            <a:ext cx="670932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8116920" y="365040"/>
            <a:ext cx="871920" cy="3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FA2704BC-7582-44C0-A58D-F61225AD6BFC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&lt;número&gt;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</TotalTime>
  <Application>LibreOffice/5.4.3.2$Windows_X86_64 LibreOffice_project/92a7159f7e4af62137622921e809f8546db437e5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2018-08-29T18:07:15Z</dcterms:created>
  <dc:creator/>
  <dc:description/>
  <dc:language>pt-BR</dc:language>
  <cp:lastModifiedBy/>
  <dcterms:modified xsi:type="dcterms:W3CDTF">2018-09-01T11:23:45Z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1046-10.2.0.6020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